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60" r:id="rId5"/>
    <p:sldId id="261" r:id="rId6"/>
    <p:sldId id="263" r:id="rId7"/>
    <p:sldId id="265" r:id="rId8"/>
    <p:sldId id="264" r:id="rId9"/>
    <p:sldId id="268" r:id="rId10"/>
    <p:sldId id="267" r:id="rId11"/>
    <p:sldId id="271" r:id="rId12"/>
    <p:sldId id="270" r:id="rId13"/>
    <p:sldId id="272" r:id="rId14"/>
    <p:sldId id="274" r:id="rId15"/>
    <p:sldId id="275" r:id="rId16"/>
    <p:sldId id="273" r:id="rId17"/>
    <p:sldId id="277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419" autoAdjust="0"/>
    <p:restoredTop sz="94660"/>
  </p:normalViewPr>
  <p:slideViewPr>
    <p:cSldViewPr snapToGrid="0">
      <p:cViewPr varScale="1">
        <p:scale>
          <a:sx n="99" d="100"/>
          <a:sy n="99" d="100"/>
        </p:scale>
        <p:origin x="427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и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uk-UA"/>
              <a:t>Клацніть, щоб редагувати стиль зразка підзаголовка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86A36-CF26-4182-94F8-049A2839502F}" type="datetimeFigureOut">
              <a:rPr lang="uk-UA" smtClean="0"/>
              <a:t>27.02.2023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BDAAC-4F2E-4928-8177-02689B2C5F4F}" type="slidenum">
              <a:rPr lang="uk-UA" smtClean="0"/>
              <a:t>‹№›</a:t>
            </a:fld>
            <a:endParaRPr lang="uk-UA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71823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і вертикальни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86A36-CF26-4182-94F8-049A2839502F}" type="datetimeFigureOut">
              <a:rPr lang="uk-UA" smtClean="0"/>
              <a:t>27.02.2023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BDAAC-4F2E-4928-8177-02689B2C5F4F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9075115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ий заголовок і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86A36-CF26-4182-94F8-049A2839502F}" type="datetimeFigureOut">
              <a:rPr lang="uk-UA" smtClean="0"/>
              <a:t>27.02.2023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BDAAC-4F2E-4928-8177-02689B2C5F4F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8225759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Назва та вмі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86A36-CF26-4182-94F8-049A2839502F}" type="datetimeFigureOut">
              <a:rPr lang="uk-UA" smtClean="0"/>
              <a:t>27.02.2023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BDAAC-4F2E-4928-8177-02689B2C5F4F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2751103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Назва розділ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86A36-CF26-4182-94F8-049A2839502F}" type="datetimeFigureOut">
              <a:rPr lang="uk-UA" smtClean="0"/>
              <a:t>27.02.2023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BDAAC-4F2E-4928-8177-02689B2C5F4F}" type="slidenum">
              <a:rPr lang="uk-UA" smtClean="0"/>
              <a:t>‹№›</a:t>
            </a:fld>
            <a:endParaRPr lang="uk-UA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25539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’єкт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86A36-CF26-4182-94F8-049A2839502F}" type="datetimeFigureOut">
              <a:rPr lang="uk-UA" smtClean="0"/>
              <a:t>27.02.2023</a:t>
            </a:fld>
            <a:endParaRPr lang="uk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BDAAC-4F2E-4928-8177-02689B2C5F4F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7426478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Порівнянн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86A36-CF26-4182-94F8-049A2839502F}" type="datetimeFigureOut">
              <a:rPr lang="uk-UA" smtClean="0"/>
              <a:t>27.02.2023</a:t>
            </a:fld>
            <a:endParaRPr lang="uk-U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BDAAC-4F2E-4928-8177-02689B2C5F4F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7086344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Лише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86A36-CF26-4182-94F8-049A2839502F}" type="datetimeFigureOut">
              <a:rPr lang="uk-UA" smtClean="0"/>
              <a:t>27.02.2023</a:t>
            </a:fld>
            <a:endParaRPr lang="uk-U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BDAAC-4F2E-4928-8177-02689B2C5F4F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887401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и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86A36-CF26-4182-94F8-049A2839502F}" type="datetimeFigureOut">
              <a:rPr lang="uk-UA" smtClean="0"/>
              <a:t>27.02.2023</a:t>
            </a:fld>
            <a:endParaRPr lang="uk-U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BDAAC-4F2E-4928-8177-02689B2C5F4F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889595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Вміст і пі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F3386A36-CF26-4182-94F8-049A2839502F}" type="datetimeFigureOut">
              <a:rPr lang="uk-UA" smtClean="0"/>
              <a:t>27.02.2023</a:t>
            </a:fld>
            <a:endParaRPr lang="uk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uk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27BDAAC-4F2E-4928-8177-02689B2C5F4F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9000300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і пі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uk-UA"/>
              <a:t>Клацніть піктограму, щоб додати зображення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86A36-CF26-4182-94F8-049A2839502F}" type="datetimeFigureOut">
              <a:rPr lang="uk-UA" smtClean="0"/>
              <a:t>27.02.2023</a:t>
            </a:fld>
            <a:endParaRPr lang="uk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BDAAC-4F2E-4928-8177-02689B2C5F4F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8732942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F3386A36-CF26-4182-94F8-049A2839502F}" type="datetimeFigureOut">
              <a:rPr lang="uk-UA" smtClean="0"/>
              <a:t>27.02.2023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F27BDAAC-4F2E-4928-8177-02689B2C5F4F}" type="slidenum">
              <a:rPr lang="uk-UA" smtClean="0"/>
              <a:t>‹№›</a:t>
            </a:fld>
            <a:endParaRPr lang="uk-UA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15324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E800EE5-5954-16FF-C583-65CF0664625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7200" dirty="0"/>
              <a:t>3D films quality estimation</a:t>
            </a:r>
            <a:endParaRPr lang="uk-UA" sz="7200" dirty="0"/>
          </a:p>
        </p:txBody>
      </p:sp>
      <p:sp>
        <p:nvSpPr>
          <p:cNvPr id="3" name="Підзаголовок 2">
            <a:extLst>
              <a:ext uri="{FF2B5EF4-FFF2-40B4-BE49-F238E27FC236}">
                <a16:creationId xmlns:a16="http://schemas.microsoft.com/office/drawing/2014/main" id="{FBCA4187-229F-E411-60C5-623AFDA3497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Shevchenko Maksym, AI-2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5815576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AC1A6B2-1E7E-02BD-59D3-7D1AA76C2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Rotation mismatch</a:t>
            </a:r>
            <a:r>
              <a:rPr lang="uk-UA" dirty="0"/>
              <a:t>.</a:t>
            </a:r>
            <a:br>
              <a:rPr lang="uk-UA" dirty="0"/>
            </a:br>
            <a:r>
              <a:rPr lang="en-US" dirty="0"/>
              <a:t>Geometric distortions analysis</a:t>
            </a:r>
            <a:endParaRPr lang="uk-UA" dirty="0"/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FE99E9AF-6BC6-67DD-AEA5-5C718A5B75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41780" y="3187079"/>
            <a:ext cx="1361834" cy="1531875"/>
          </a:xfrm>
        </p:spPr>
        <p:txBody>
          <a:bodyPr/>
          <a:lstStyle/>
          <a:p>
            <a:r>
              <a:rPr lang="en-US" b="1" dirty="0"/>
              <a:t>RANSAC</a:t>
            </a:r>
          </a:p>
          <a:p>
            <a:r>
              <a:rPr lang="en-US" b="1" dirty="0" err="1"/>
              <a:t>RAN</a:t>
            </a:r>
            <a:r>
              <a:rPr lang="en-US" dirty="0" err="1"/>
              <a:t>dom</a:t>
            </a:r>
            <a:r>
              <a:rPr lang="en-US" dirty="0"/>
              <a:t> </a:t>
            </a:r>
            <a:r>
              <a:rPr lang="en-US" b="1" dirty="0" err="1"/>
              <a:t>SA</a:t>
            </a:r>
            <a:r>
              <a:rPr lang="en-US" dirty="0" err="1"/>
              <a:t>mple</a:t>
            </a:r>
            <a:r>
              <a:rPr lang="en-US" dirty="0"/>
              <a:t> </a:t>
            </a:r>
            <a:r>
              <a:rPr lang="en-US" b="1" dirty="0"/>
              <a:t>C</a:t>
            </a:r>
            <a:r>
              <a:rPr lang="en-US" dirty="0"/>
              <a:t>onsensus</a:t>
            </a:r>
          </a:p>
          <a:p>
            <a:endParaRPr lang="uk-UA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81F23E59-035A-92E0-0E67-379441F360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3874" y="1793289"/>
            <a:ext cx="8009785" cy="4517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кутник 3">
            <a:extLst>
              <a:ext uri="{FF2B5EF4-FFF2-40B4-BE49-F238E27FC236}">
                <a16:creationId xmlns:a16="http://schemas.microsoft.com/office/drawing/2014/main" id="{9CCD8650-4F9B-BFCA-6085-B8097EF12262}"/>
              </a:ext>
            </a:extLst>
          </p:cNvPr>
          <p:cNvSpPr/>
          <p:nvPr/>
        </p:nvSpPr>
        <p:spPr>
          <a:xfrm>
            <a:off x="9761881" y="2987809"/>
            <a:ext cx="1361834" cy="1731145"/>
          </a:xfrm>
          <a:prstGeom prst="rect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6408155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>
            <a:extLst>
              <a:ext uri="{FF2B5EF4-FFF2-40B4-BE49-F238E27FC236}">
                <a16:creationId xmlns:a16="http://schemas.microsoft.com/office/drawing/2014/main" id="{1174F4AD-86D5-AB4B-C2EA-1ACC8BE405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741" y="638175"/>
            <a:ext cx="10763250" cy="558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82595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>
            <a:extLst>
              <a:ext uri="{FF2B5EF4-FFF2-40B4-BE49-F238E27FC236}">
                <a16:creationId xmlns:a16="http://schemas.microsoft.com/office/drawing/2014/main" id="{6CAA8C2C-BD7C-4E5B-C7D6-48B6C8C8B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773" y="648072"/>
            <a:ext cx="10690365" cy="5610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36411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F312EAE-763F-C0BF-225A-D599318B7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Color mismatch</a:t>
            </a:r>
            <a:endParaRPr lang="uk-UA" dirty="0"/>
          </a:p>
        </p:txBody>
      </p:sp>
      <p:pic>
        <p:nvPicPr>
          <p:cNvPr id="12290" name="Picture 2" descr="Preview">
            <a:extLst>
              <a:ext uri="{FF2B5EF4-FFF2-40B4-BE49-F238E27FC236}">
                <a16:creationId xmlns:a16="http://schemas.microsoft.com/office/drawing/2014/main" id="{D29A675E-C543-9A09-ECA5-54E961FE450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0224" y="1546422"/>
            <a:ext cx="8011551" cy="5007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49296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EB91C89-CB4F-8650-850C-84B5FAA9F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Perspective distortions</a:t>
            </a:r>
            <a:endParaRPr lang="uk-UA" dirty="0"/>
          </a:p>
        </p:txBody>
      </p:sp>
      <p:pic>
        <p:nvPicPr>
          <p:cNvPr id="14338" name="Picture 2" descr="Example">
            <a:extLst>
              <a:ext uri="{FF2B5EF4-FFF2-40B4-BE49-F238E27FC236}">
                <a16:creationId xmlns:a16="http://schemas.microsoft.com/office/drawing/2014/main" id="{E9359E2A-C1C2-436D-2F0F-F9399C2E192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3335" y="1763990"/>
            <a:ext cx="7003636" cy="4574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55187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F1E07F9-70E8-FD87-C1A4-031B9A7C80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Sharpness mismatch</a:t>
            </a:r>
            <a:endParaRPr lang="uk-UA" dirty="0"/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2021CBC9-9E17-8C8C-593C-B83E0373FE5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2023" y="2095131"/>
            <a:ext cx="8948914" cy="3728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00329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FCD2CA2-6201-7B6C-EC63-92818DD7A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Temporal shift</a:t>
            </a:r>
            <a:endParaRPr lang="uk-UA" dirty="0"/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748078ED-E12E-EC04-3897-8638440CBD1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8182" y="1790625"/>
            <a:ext cx="7956595" cy="4508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02291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185098E-79E1-D2B5-FA57-1290BD45B98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7200" dirty="0"/>
              <a:t>Thanks for your attention!</a:t>
            </a:r>
            <a:endParaRPr lang="uk-UA" sz="7200" dirty="0"/>
          </a:p>
        </p:txBody>
      </p:sp>
      <p:sp>
        <p:nvSpPr>
          <p:cNvPr id="3" name="Підзаголовок 2">
            <a:extLst>
              <a:ext uri="{FF2B5EF4-FFF2-40B4-BE49-F238E27FC236}">
                <a16:creationId xmlns:a16="http://schemas.microsoft.com/office/drawing/2014/main" id="{E42BE5AE-F978-D66D-9905-E52A185AA57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720291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ABF2893-06AC-3009-C23B-DC6FD3D13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  <a:endParaRPr lang="uk-UA" dirty="0"/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6B9D0D20-A0AE-62FB-EA57-F7040757B3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6226798" cy="4023360"/>
          </a:xfrm>
        </p:spPr>
        <p:txBody>
          <a:bodyPr/>
          <a:lstStyle/>
          <a:p>
            <a:pPr marL="0" indent="0" algn="just">
              <a:buNone/>
            </a:pPr>
            <a:r>
              <a:rPr lang="en-US" dirty="0"/>
              <a:t>Three-dimensional </a:t>
            </a:r>
            <a:r>
              <a:rPr lang="en-US" b="1" dirty="0"/>
              <a:t>3D films </a:t>
            </a:r>
            <a:r>
              <a:rPr lang="en-US" dirty="0"/>
              <a:t>are motion pictures made to give an illusion of three-dimensional solidity, usually with the help of special glasses worn by viewers.</a:t>
            </a:r>
          </a:p>
          <a:p>
            <a:pPr marL="0" indent="0" algn="just">
              <a:buNone/>
            </a:pPr>
            <a:endParaRPr lang="en-US" dirty="0"/>
          </a:p>
          <a:p>
            <a:pPr marL="0" indent="0" algn="just">
              <a:buNone/>
            </a:pPr>
            <a:r>
              <a:rPr lang="en-US" dirty="0"/>
              <a:t>3DTV could provide sense of presence, however it has severe problem of causing visual fatigue by various reasons besides the compression impairment: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misalignment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color imbalance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asynchronization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etc.</a:t>
            </a:r>
          </a:p>
          <a:p>
            <a:endParaRPr lang="uk-UA" dirty="0"/>
          </a:p>
        </p:txBody>
      </p:sp>
      <p:pic>
        <p:nvPicPr>
          <p:cNvPr id="1026" name="Picture 2" descr="Reviews | Not a Movie Snob - 3D Movies: History, Relevance and Value |  Calgary Movies">
            <a:extLst>
              <a:ext uri="{FF2B5EF4-FFF2-40B4-BE49-F238E27FC236}">
                <a16:creationId xmlns:a16="http://schemas.microsoft.com/office/drawing/2014/main" id="{9C0E070F-1BEC-99AD-F3BB-6F887148C7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6415" y="1763279"/>
            <a:ext cx="4174354" cy="4188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73694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77A3BBC-1B55-2A4B-779A-95538850E9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  <a:endParaRPr lang="uk-UA" dirty="0"/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DA2C488D-0D4B-25C5-EFBF-C2D4AA345E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67104" y="2298495"/>
            <a:ext cx="7318751" cy="4023360"/>
          </a:xfrm>
        </p:spPr>
        <p:txBody>
          <a:bodyPr/>
          <a:lstStyle/>
          <a:p>
            <a:pPr marL="457200" indent="-457200" algn="just">
              <a:buFont typeface="+mj-lt"/>
              <a:buAutoNum type="arabicPeriod"/>
            </a:pPr>
            <a:r>
              <a:rPr lang="en-US" dirty="0" err="1"/>
              <a:t>W.A.Ijsselsteijn</a:t>
            </a:r>
            <a:r>
              <a:rPr lang="en-US" dirty="0"/>
              <a:t>, H.de Ridder, </a:t>
            </a:r>
            <a:r>
              <a:rPr lang="en-US" dirty="0" err="1"/>
              <a:t>J.Vliegen</a:t>
            </a:r>
            <a:r>
              <a:rPr lang="en-US" dirty="0"/>
              <a:t>, “Subjective Evaluation of Stereoscopic Images: Effects of Camera Parameters and Display Duration,” IEEE Transaction on CSVT, Vol.10, No.2 (2000)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dirty="0"/>
              <a:t>“3DC Safety Guidelines for Popularization of Human-friendly 3D,” 3D Consortium (2006)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dirty="0"/>
              <a:t>Y. </a:t>
            </a:r>
            <a:r>
              <a:rPr lang="en-US" dirty="0" err="1"/>
              <a:t>Nojiri</a:t>
            </a:r>
            <a:r>
              <a:rPr lang="en-US" dirty="0"/>
              <a:t>, </a:t>
            </a:r>
            <a:r>
              <a:rPr lang="en-US" dirty="0" err="1"/>
              <a:t>H.Yamanoue</a:t>
            </a:r>
            <a:r>
              <a:rPr lang="en-US" dirty="0"/>
              <a:t>, </a:t>
            </a:r>
            <a:r>
              <a:rPr lang="en-US" dirty="0" err="1"/>
              <a:t>S.Ide</a:t>
            </a:r>
            <a:r>
              <a:rPr lang="en-US" dirty="0"/>
              <a:t>, </a:t>
            </a:r>
            <a:r>
              <a:rPr lang="en-US" dirty="0" err="1"/>
              <a:t>S.Yano</a:t>
            </a:r>
            <a:r>
              <a:rPr lang="en-US" dirty="0"/>
              <a:t>, </a:t>
            </a:r>
            <a:r>
              <a:rPr lang="en-US" dirty="0" err="1"/>
              <a:t>F.Okano</a:t>
            </a:r>
            <a:r>
              <a:rPr lang="en-US" dirty="0"/>
              <a:t>, “Parallax Distribution and Visual Comfort on Stereoscopic HDTV,” IEIC Technical Report, Vol.102, No.224 (2002)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3914805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9F4F3DF-00D8-0EAE-D4D8-2A1299312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Quality metrics</a:t>
            </a:r>
            <a:endParaRPr lang="uk-UA" dirty="0"/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E4D33C41-4EF7-3D95-2A30-DCC2F6409F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0146" y="1837515"/>
            <a:ext cx="4335854" cy="402336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Horizontal disparity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Vertical disparity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Scale mismatch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Rotation mismatch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Color mismatch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Sharpness mismatch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Stereo window violation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Crosstalk noticeability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Depth continuity</a:t>
            </a:r>
            <a:endParaRPr lang="uk-UA" dirty="0"/>
          </a:p>
        </p:txBody>
      </p:sp>
      <p:sp>
        <p:nvSpPr>
          <p:cNvPr id="5" name="Місце для вмісту 2">
            <a:extLst>
              <a:ext uri="{FF2B5EF4-FFF2-40B4-BE49-F238E27FC236}">
                <a16:creationId xmlns:a16="http://schemas.microsoft.com/office/drawing/2014/main" id="{53662AEC-A3D7-E18E-96C3-129C6AB9A04F}"/>
              </a:ext>
            </a:extLst>
          </p:cNvPr>
          <p:cNvSpPr txBox="1">
            <a:spLocks/>
          </p:cNvSpPr>
          <p:nvPr/>
        </p:nvSpPr>
        <p:spPr>
          <a:xfrm>
            <a:off x="6363218" y="1837515"/>
            <a:ext cx="4335854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Cardboard effect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Edge-sharpness mismatch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Channel mismatch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Temporal asynchrony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Stuck-to-background objects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Classification by production type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Comparison with the 2D version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Perspective distortions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Converged axes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378588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FA86FC3-2AA3-A466-A2CA-90292C628E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Horizontal disparity.</a:t>
            </a:r>
            <a:br>
              <a:rPr lang="en-US" dirty="0"/>
            </a:br>
            <a:r>
              <a:rPr lang="en-US" dirty="0"/>
              <a:t>Parallax range estimation</a:t>
            </a:r>
            <a:endParaRPr lang="uk-UA" dirty="0"/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0797EB43-73CE-3AF5-03C1-B19542B157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222222"/>
                </a:solidFill>
                <a:effectLst/>
                <a:latin typeface="Arimo"/>
              </a:rPr>
              <a:t>The parallax in 3D video is defined as the offset of a pixel in the right view relative to its position in the left view. Commonly denoted as a percentage of screen width.</a:t>
            </a:r>
            <a:endParaRPr lang="uk-UA" b="0" i="0" dirty="0">
              <a:solidFill>
                <a:srgbClr val="222222"/>
              </a:solidFill>
              <a:effectLst/>
              <a:latin typeface="Arimo"/>
            </a:endParaRPr>
          </a:p>
          <a:p>
            <a:endParaRPr lang="uk-UA" dirty="0">
              <a:solidFill>
                <a:srgbClr val="222222"/>
              </a:solidFill>
              <a:latin typeface="Arimo"/>
            </a:endParaRPr>
          </a:p>
          <a:p>
            <a:endParaRPr lang="uk-UA" dirty="0">
              <a:solidFill>
                <a:srgbClr val="222222"/>
              </a:solidFill>
              <a:latin typeface="Arimo"/>
            </a:endParaRPr>
          </a:p>
          <a:p>
            <a:endParaRPr lang="uk-UA" dirty="0">
              <a:solidFill>
                <a:srgbClr val="222222"/>
              </a:solidFill>
              <a:latin typeface="Arimo"/>
            </a:endParaRPr>
          </a:p>
          <a:p>
            <a:endParaRPr lang="uk-UA" dirty="0">
              <a:solidFill>
                <a:srgbClr val="222222"/>
              </a:solidFill>
              <a:latin typeface="Arimo"/>
            </a:endParaRPr>
          </a:p>
          <a:p>
            <a:endParaRPr lang="uk-UA" dirty="0">
              <a:solidFill>
                <a:srgbClr val="222222"/>
              </a:solidFill>
              <a:latin typeface="Arimo"/>
            </a:endParaRPr>
          </a:p>
          <a:p>
            <a:r>
              <a:rPr lang="en-US" dirty="0">
                <a:solidFill>
                  <a:srgbClr val="222222"/>
                </a:solidFill>
                <a:latin typeface="Arimo"/>
              </a:rPr>
              <a:t>      Positive			            Negative			More than infinity</a:t>
            </a:r>
            <a:endParaRPr lang="uk-UA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E23900C-07CB-E3AD-6CFD-178DAAADE2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528" y="2739919"/>
            <a:ext cx="3506425" cy="173442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0B2EBE7-E3B1-1ACD-7A53-D32D386179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9259" y="2739919"/>
            <a:ext cx="3316760" cy="193653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FE5FAA3-0B5F-9D54-C94B-700F066EB3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6771" y="2739919"/>
            <a:ext cx="2873459" cy="1805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8805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5559589-82B6-345E-AA5B-6CEA4D537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Horizontal disparity.</a:t>
            </a:r>
            <a:br>
              <a:rPr lang="en-US" dirty="0"/>
            </a:br>
            <a:r>
              <a:rPr lang="en-US" dirty="0"/>
              <a:t>Parallax range estimation</a:t>
            </a:r>
            <a:endParaRPr lang="uk-UA" dirty="0"/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C30717A9-8CFB-DFF4-4711-9D5ABAE4A8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722" y="2289618"/>
            <a:ext cx="6537516" cy="4023360"/>
          </a:xfrm>
        </p:spPr>
        <p:txBody>
          <a:bodyPr/>
          <a:lstStyle/>
          <a:p>
            <a:pPr marL="457200" indent="-457200" algn="just">
              <a:buFont typeface="+mj-lt"/>
              <a:buAutoNum type="arabicPeriod"/>
            </a:pPr>
            <a:r>
              <a:rPr lang="en-US" dirty="0"/>
              <a:t>A stereo matching algorithm is used to determine disparity between left and right views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dirty="0"/>
              <a:t>A histogram of lengths of matching vectors is computed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dirty="0"/>
              <a:t>The histogram is cut off at the ends to eliminate outliers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5071582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FF72E74-6CC2-BFFC-9FB4-01B44C5A8C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183" y="329723"/>
            <a:ext cx="10385634" cy="5843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5740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81F3500-3939-E79C-DB43-5E54132FA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Geometric distortions analysis</a:t>
            </a:r>
            <a:r>
              <a:rPr lang="uk-UA" dirty="0"/>
              <a:t>.</a:t>
            </a:r>
            <a:br>
              <a:rPr lang="uk-UA" dirty="0"/>
            </a:br>
            <a:r>
              <a:rPr lang="en-US" dirty="0"/>
              <a:t>Rotation mismatch</a:t>
            </a:r>
            <a:endParaRPr lang="uk-UA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C0702DEE-9A43-9F19-850B-02A944CC522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6899" y="1781748"/>
            <a:ext cx="7978202" cy="4510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69216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2F6690A-A0D4-D305-7DEF-88126B87F1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Geometric distortions analysis</a:t>
            </a:r>
            <a:r>
              <a:rPr lang="uk-UA" dirty="0"/>
              <a:t>.</a:t>
            </a:r>
            <a:br>
              <a:rPr lang="uk-UA" dirty="0"/>
            </a:br>
            <a:r>
              <a:rPr lang="en-US" dirty="0"/>
              <a:t>Scale mismatch</a:t>
            </a:r>
            <a:endParaRPr lang="uk-UA" dirty="0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C815ACB2-50DE-A1C0-5DA1-5EA027030D9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4075" y="1772871"/>
            <a:ext cx="8003850" cy="4548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8701493"/>
      </p:ext>
    </p:extLst>
  </p:cSld>
  <p:clrMapOvr>
    <a:masterClrMapping/>
  </p:clrMapOvr>
</p:sld>
</file>

<file path=ppt/theme/theme1.xml><?xml version="1.0" encoding="utf-8"?>
<a:theme xmlns:a="http://schemas.openxmlformats.org/drawingml/2006/main" name="Ретроспектива">
  <a:themeElements>
    <a:clrScheme name="Ретроспектива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Ретроспектива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Ретроспектива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755</TotalTime>
  <Words>366</Words>
  <Application>Microsoft Office PowerPoint</Application>
  <PresentationFormat>Широкий екран</PresentationFormat>
  <Paragraphs>55</Paragraphs>
  <Slides>17</Slides>
  <Notes>0</Notes>
  <HiddenSlides>0</HiddenSlides>
  <MMClips>0</MMClips>
  <ScaleCrop>false</ScaleCrop>
  <HeadingPairs>
    <vt:vector size="6" baseType="variant">
      <vt:variant>
        <vt:lpstr>Використані шрифти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слайдів</vt:lpstr>
      </vt:variant>
      <vt:variant>
        <vt:i4>17</vt:i4>
      </vt:variant>
    </vt:vector>
  </HeadingPairs>
  <TitlesOfParts>
    <vt:vector size="23" baseType="lpstr">
      <vt:lpstr>Arial</vt:lpstr>
      <vt:lpstr>Arimo</vt:lpstr>
      <vt:lpstr>Calibri</vt:lpstr>
      <vt:lpstr>Calibri Light</vt:lpstr>
      <vt:lpstr>Wingdings</vt:lpstr>
      <vt:lpstr>Ретроспектива</vt:lpstr>
      <vt:lpstr>3D films quality estimation</vt:lpstr>
      <vt:lpstr>Introduction</vt:lpstr>
      <vt:lpstr>Introduction</vt:lpstr>
      <vt:lpstr>Quality metrics</vt:lpstr>
      <vt:lpstr>Horizontal disparity. Parallax range estimation</vt:lpstr>
      <vt:lpstr>Horizontal disparity. Parallax range estimation</vt:lpstr>
      <vt:lpstr>Презентація PowerPoint</vt:lpstr>
      <vt:lpstr>Geometric distortions analysis. Rotation mismatch</vt:lpstr>
      <vt:lpstr>Geometric distortions analysis. Scale mismatch</vt:lpstr>
      <vt:lpstr>Rotation mismatch. Geometric distortions analysis</vt:lpstr>
      <vt:lpstr>Презентація PowerPoint</vt:lpstr>
      <vt:lpstr>Презентація PowerPoint</vt:lpstr>
      <vt:lpstr>Color mismatch</vt:lpstr>
      <vt:lpstr>Perspective distortions</vt:lpstr>
      <vt:lpstr>Sharpness mismatch</vt:lpstr>
      <vt:lpstr>Temporal shift</vt:lpstr>
      <vt:lpstr>Thanks for your attention!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Презентація PowerPoint</dc:title>
  <dc:creator>maksy</dc:creator>
  <cp:lastModifiedBy>maksy</cp:lastModifiedBy>
  <cp:revision>11</cp:revision>
  <dcterms:created xsi:type="dcterms:W3CDTF">2023-02-27T20:01:42Z</dcterms:created>
  <dcterms:modified xsi:type="dcterms:W3CDTF">2023-02-28T08:37:12Z</dcterms:modified>
</cp:coreProperties>
</file>